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7" r:id="rId2"/>
    <p:sldId id="357" r:id="rId3"/>
    <p:sldId id="329" r:id="rId4"/>
    <p:sldId id="353" r:id="rId5"/>
    <p:sldId id="330" r:id="rId6"/>
    <p:sldId id="331" r:id="rId7"/>
    <p:sldId id="332" r:id="rId8"/>
    <p:sldId id="334" r:id="rId9"/>
    <p:sldId id="347" r:id="rId10"/>
    <p:sldId id="333" r:id="rId11"/>
    <p:sldId id="354" r:id="rId12"/>
    <p:sldId id="335" r:id="rId13"/>
    <p:sldId id="328" r:id="rId14"/>
    <p:sldId id="337" r:id="rId15"/>
    <p:sldId id="358" r:id="rId16"/>
    <p:sldId id="342" r:id="rId17"/>
    <p:sldId id="341" r:id="rId18"/>
    <p:sldId id="346" r:id="rId19"/>
    <p:sldId id="343" r:id="rId20"/>
    <p:sldId id="352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9C6"/>
    <a:srgbClr val="0000FF"/>
    <a:srgbClr val="61D7DD"/>
    <a:srgbClr val="65C3D9"/>
    <a:srgbClr val="56BED6"/>
    <a:srgbClr val="6EC7DC"/>
    <a:srgbClr val="80CEE0"/>
    <a:srgbClr val="80D7E0"/>
    <a:srgbClr val="8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0DF6-AAAE-415F-8BA8-C646668B2E99}" type="datetimeFigureOut">
              <a:rPr lang="en-GB" smtClean="0"/>
              <a:pPr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0201-8D25-4E12-9595-C4C1AF21FE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1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61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80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6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72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3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9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2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6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5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0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8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3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0201-8D25-4E12-9595-C4C1AF21FE3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48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6721-FD1D-4481-8B75-6B893B752AF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32-A5C0-4A3D-8034-0AB3C7480588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92FA-DE84-46F6-925B-FC82B213CED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D3B-84E0-4C40-935B-D5E427FED50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B388-B70A-4E01-9005-C1C60DCC9554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0886-470D-447F-A5B1-46FC2631CF89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517D-BD3A-4AE7-BCD2-57A5E4BDD33F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962B-84FF-4620-B414-2B26E099AC87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B77B-60EF-4D38-99DB-31AE1C058BC6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6AA5-84A4-4BD1-9536-AEE8076731A9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1DCCD-91CD-48E9-B727-66F42193ED18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EE79-CD71-480E-8420-1A6E80D01D9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28" y="1"/>
            <a:ext cx="1043656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5" y="0"/>
            <a:ext cx="2987825" cy="10920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48.jpe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6288"/>
            <a:ext cx="8229600" cy="446449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Programming on a Maths Degree to </a:t>
            </a:r>
            <a:r>
              <a:rPr lang="en-GB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E</a:t>
            </a:r>
            <a:r>
              <a:rPr lang="en-GB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nhance </a:t>
            </a:r>
            <a:r>
              <a:rPr lang="en-GB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T</a:t>
            </a:r>
            <a:r>
              <a:rPr lang="en-GB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eaching</a:t>
            </a:r>
            <a:r>
              <a:rPr lang="en-GB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en-GB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Learning</a:t>
            </a:r>
            <a:r>
              <a:rPr lang="en-GB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, A</a:t>
            </a:r>
            <a:r>
              <a:rPr lang="en-GB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ssessment</a:t>
            </a:r>
            <a:r>
              <a:rPr lang="en-GB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en-GB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Research </a:t>
            </a:r>
            <a:r>
              <a:rPr lang="en-GB" sz="3600" b="1" dirty="0">
                <a:solidFill>
                  <a:schemeClr val="tx2"/>
                </a:solidFill>
                <a:latin typeface="Arial Black" panose="020B0A04020102020204" pitchFamily="34" charset="0"/>
              </a:rPr>
              <a:t>and </a:t>
            </a:r>
            <a:r>
              <a:rPr lang="en-GB" sz="36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Employability</a:t>
            </a:r>
            <a:endParaRPr lang="en-GB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GB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GB" sz="18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GB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26DD-5393-43AA-B15D-742F82776E3B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78406" y="4437112"/>
            <a:ext cx="63871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Dr Stephen Lynch FIMA SFHEA 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STEM Ambassador and Speaker for Schools</a:t>
            </a:r>
          </a:p>
          <a:p>
            <a:pPr algn="ctr"/>
            <a:endParaRPr lang="en-GB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Department of Computing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Mathematics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6" y="414966"/>
            <a:ext cx="2336987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66"/>
            <a:ext cx="1828800" cy="7239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4" y="1470193"/>
            <a:ext cx="7765504" cy="47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D3B-84E0-4C40-935B-D5E427FED50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Image result for mathwork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" y="529362"/>
            <a:ext cx="2320116" cy="5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aplesoft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97" y="212762"/>
            <a:ext cx="1937207" cy="8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edia5.picsearch.com/is?zduRVn0NA76Dnw51LCc4BC4zTMXpLSi-JH5e8yhbic8&amp;height=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44" y="34455"/>
            <a:ext cx="934101" cy="12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0"/>
            <a:ext cx="1346968" cy="137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10229"/>
            <a:ext cx="9144000" cy="38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2058" name="Picture 10" descr="http://www.mathworks.com/cmsimages/69791_wl_MATLAB_fig4_w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919126" cy="23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quantlabs.net/blog/wp-content/uploads/2012/10/MATL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6" y="2071787"/>
            <a:ext cx="3863702" cy="16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pearsoned-ema.com/jpeg/large/97809792239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12" y="4481356"/>
            <a:ext cx="1311161" cy="17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514878"/>
            <a:ext cx="654397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At MMU we have a Faculty site license for MATLAB®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89816" y="4149080"/>
            <a:ext cx="51902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2"/>
                </a:solidFill>
              </a:rPr>
              <a:t>All Maths students at MMU are given a free copy of the Student Edition of MATLAB upon enrolment.</a:t>
            </a:r>
          </a:p>
          <a:p>
            <a:r>
              <a:rPr lang="en-GB" altLang="en-US" sz="2000" b="1" i="1" dirty="0" smtClean="0">
                <a:solidFill>
                  <a:schemeClr val="tx2"/>
                </a:solidFill>
                <a:latin typeface="Arial"/>
                <a:cs typeface="Arial"/>
              </a:rPr>
              <a:t>Cost: Approximately £60 each.</a:t>
            </a:r>
          </a:p>
          <a:p>
            <a:endParaRPr lang="en-GB" altLang="en-US" sz="2000" b="1" i="1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altLang="en-US" sz="2000" b="1" i="1" dirty="0" smtClean="0">
                <a:solidFill>
                  <a:schemeClr val="tx2"/>
                </a:solidFill>
                <a:latin typeface="Arial"/>
                <a:cs typeface="Arial"/>
              </a:rPr>
              <a:t>Faculty site license costs about £42000.</a:t>
            </a:r>
            <a:endParaRPr lang="en-US" altLang="en-US" sz="2000" b="1" i="1" dirty="0" smtClean="0">
              <a:solidFill>
                <a:srgbClr val="D200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6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6" y="1454304"/>
            <a:ext cx="5421731" cy="4721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2044" y="5703800"/>
            <a:ext cx="4782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http://winginstitute.org/Roadmap/Wing-Institute-Roadmap/</a:t>
            </a:r>
          </a:p>
        </p:txBody>
      </p:sp>
    </p:spTree>
    <p:extLst>
      <p:ext uri="{BB962C8B-B14F-4D97-AF65-F5344CB8AC3E}">
        <p14:creationId xmlns:p14="http://schemas.microsoft.com/office/powerpoint/2010/main" val="34968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232" y="3789040"/>
            <a:ext cx="3469568" cy="231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8552" y="1536848"/>
            <a:ext cx="827824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smtClean="0">
                <a:solidFill>
                  <a:schemeClr val="tx2"/>
                </a:solidFill>
              </a:rPr>
              <a:t>Using Technology to Enhance </a:t>
            </a:r>
            <a:r>
              <a:rPr lang="en-GB" sz="2300" b="1" dirty="0">
                <a:solidFill>
                  <a:schemeClr val="tx2"/>
                </a:solidFill>
              </a:rPr>
              <a:t>T</a:t>
            </a:r>
            <a:r>
              <a:rPr lang="en-GB" sz="2300" b="1" dirty="0" smtClean="0">
                <a:solidFill>
                  <a:schemeClr val="tx2"/>
                </a:solidFill>
              </a:rPr>
              <a:t>eaching, Learning and Assessment</a:t>
            </a:r>
          </a:p>
          <a:p>
            <a:endParaRPr lang="en-GB" dirty="0" smtClean="0"/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1. Maths packages enable an interactive, visual approach that gets students to  </a:t>
            </a:r>
          </a:p>
          <a:p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    open up, offer feedback, and ultimately gain a better understanding.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2. Real world problems can be solved.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3. The computer laboratory environment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     offers a more intimate experience for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     both staff and students.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67772" y="1527296"/>
            <a:ext cx="74168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smtClean="0">
                <a:solidFill>
                  <a:schemeClr val="tx2"/>
                </a:solidFill>
              </a:rPr>
              <a:t>Examples of final year Maths undergraduate coursework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818" y="2420888"/>
            <a:ext cx="260539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432" y="2433046"/>
            <a:ext cx="2571452" cy="363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6954" y="2454740"/>
            <a:ext cx="2553932" cy="36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8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1538580"/>
            <a:ext cx="84969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smtClean="0">
                <a:solidFill>
                  <a:schemeClr val="tx2"/>
                </a:solidFill>
              </a:rPr>
              <a:t>In 2001, MMU undergraduate Jon </a:t>
            </a:r>
            <a:r>
              <a:rPr lang="en-GB" sz="2300" b="1" dirty="0" err="1" smtClean="0">
                <a:solidFill>
                  <a:schemeClr val="tx2"/>
                </a:solidFill>
              </a:rPr>
              <a:t>Borresen</a:t>
            </a:r>
            <a:r>
              <a:rPr lang="en-GB" sz="2300" b="1" dirty="0" smtClean="0">
                <a:solidFill>
                  <a:schemeClr val="tx2"/>
                </a:solidFill>
              </a:rPr>
              <a:t> did a project with me…</a:t>
            </a:r>
            <a:endParaRPr lang="en-GB" sz="23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36" y="2524125"/>
            <a:ext cx="3781781" cy="248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48880"/>
            <a:ext cx="3607547" cy="283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56204" y="54747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The first hysteresis loop for a Chua circuit.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Plotted with MATLAB.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844" y="54452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A journal paper was published.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144" y="1556792"/>
            <a:ext cx="320831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7268" y="1549864"/>
            <a:ext cx="503882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smtClean="0">
                <a:solidFill>
                  <a:schemeClr val="tx2"/>
                </a:solidFill>
              </a:rPr>
              <a:t>Using Technology to Enhance Research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http://www.researchgate.net/</a:t>
            </a:r>
            <a:endParaRPr lang="en-GB" sz="2000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2946450" cy="226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The Binary Oscillator Half-Adder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(UK and US Patents).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6100" y="558924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Input and output of an oscillator half-adder.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Simulation run in MATLAB®.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1" name="Picture 10" descr="HA_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9381" y="3356992"/>
            <a:ext cx="4173724" cy="2148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4" name="Picture 2" descr="http://www.wired.com/images_blogs/wiredscience/2011/03/nerve_cell_c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6184" y="4356826"/>
            <a:ext cx="2736304" cy="1803475"/>
          </a:xfrm>
          <a:prstGeom prst="rect">
            <a:avLst/>
          </a:prstGeom>
          <a:noFill/>
        </p:spPr>
      </p:pic>
      <p:pic>
        <p:nvPicPr>
          <p:cNvPr id="5" name="Picture 4" descr="J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6184" y="2042636"/>
            <a:ext cx="2819790" cy="2083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772" y="1549864"/>
            <a:ext cx="70550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smtClean="0">
                <a:solidFill>
                  <a:schemeClr val="tx2"/>
                </a:solidFill>
              </a:rPr>
              <a:t>We are pursuing two avenues of research:</a:t>
            </a:r>
          </a:p>
          <a:p>
            <a:endParaRPr lang="en-GB" sz="2300" b="1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solidFill>
                  <a:schemeClr val="tx2"/>
                </a:solidFill>
              </a:rPr>
              <a:t>Building superfast, low power computers using</a:t>
            </a:r>
          </a:p>
          <a:p>
            <a:pPr marL="457200" indent="-457200"/>
            <a:r>
              <a:rPr lang="en-GB" sz="2000" dirty="0" smtClean="0">
                <a:solidFill>
                  <a:schemeClr val="tx2"/>
                </a:solidFill>
              </a:rPr>
              <a:t>        super-cooled Josephson junctions (JJs). A JJ acts </a:t>
            </a:r>
          </a:p>
          <a:p>
            <a:pPr marL="457200" indent="-457200"/>
            <a:r>
              <a:rPr lang="en-GB" sz="2000" dirty="0" smtClean="0">
                <a:solidFill>
                  <a:schemeClr val="tx2"/>
                </a:solidFill>
              </a:rPr>
              <a:t>        like a biological neuron but pulses 100 million </a:t>
            </a:r>
          </a:p>
          <a:p>
            <a:pPr marL="457200" indent="-457200"/>
            <a:r>
              <a:rPr lang="en-GB" sz="2000" dirty="0" smtClean="0">
                <a:solidFill>
                  <a:schemeClr val="tx2"/>
                </a:solidFill>
              </a:rPr>
              <a:t>        times faster and can be built on the </a:t>
            </a:r>
            <a:r>
              <a:rPr lang="en-GB" sz="2000" dirty="0" err="1" smtClean="0">
                <a:solidFill>
                  <a:schemeClr val="tx2"/>
                </a:solidFill>
              </a:rPr>
              <a:t>nano</a:t>
            </a:r>
            <a:r>
              <a:rPr lang="en-GB" sz="2000" dirty="0" smtClean="0">
                <a:solidFill>
                  <a:schemeClr val="tx2"/>
                </a:solidFill>
              </a:rPr>
              <a:t>-scale.  </a:t>
            </a:r>
          </a:p>
          <a:p>
            <a:pPr marL="457200" indent="-457200"/>
            <a:endParaRPr lang="en-GB" sz="2000" dirty="0" smtClean="0">
              <a:solidFill>
                <a:schemeClr val="tx2"/>
              </a:solidFill>
            </a:endParaRPr>
          </a:p>
          <a:p>
            <a:pPr marL="457200" indent="-457200"/>
            <a:endParaRPr lang="en-GB" sz="32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 startAt="2"/>
            </a:pPr>
            <a:r>
              <a:rPr lang="en-GB" sz="2000" dirty="0" smtClean="0">
                <a:solidFill>
                  <a:schemeClr val="tx2"/>
                </a:solidFill>
              </a:rPr>
              <a:t>We are also attempting to build the world’s first</a:t>
            </a:r>
          </a:p>
          <a:p>
            <a:pPr marL="457200" indent="-457200"/>
            <a:r>
              <a:rPr lang="en-GB" sz="2000" dirty="0" smtClean="0">
                <a:solidFill>
                  <a:schemeClr val="tx2"/>
                </a:solidFill>
              </a:rPr>
              <a:t>	assay for neuronal degradation. The device will</a:t>
            </a:r>
          </a:p>
          <a:p>
            <a:pPr marL="457200" indent="-457200"/>
            <a:r>
              <a:rPr lang="en-GB" sz="2000" dirty="0" smtClean="0">
                <a:solidFill>
                  <a:schemeClr val="tx2"/>
                </a:solidFill>
              </a:rPr>
              <a:t>	be used to test drugs for neurological conditions</a:t>
            </a:r>
          </a:p>
          <a:p>
            <a:pPr marL="457200" indent="-457200"/>
            <a:r>
              <a:rPr lang="en-GB" sz="2000" dirty="0" smtClean="0">
                <a:solidFill>
                  <a:schemeClr val="tx2"/>
                </a:solidFill>
              </a:rPr>
              <a:t>	such as Alzheimer’s disease, Parkinson’s disease</a:t>
            </a:r>
          </a:p>
          <a:p>
            <a:pPr marL="457200" indent="-457200"/>
            <a:r>
              <a:rPr lang="en-GB" sz="2000" dirty="0" smtClean="0">
                <a:solidFill>
                  <a:schemeClr val="tx2"/>
                </a:solidFill>
              </a:rPr>
              <a:t>        and epilepsy. </a:t>
            </a:r>
          </a:p>
          <a:p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7200" y="155679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Mathematics </a:t>
            </a:r>
            <a:r>
              <a:rPr lang="en-US" sz="2400" b="1" dirty="0">
                <a:solidFill>
                  <a:srgbClr val="0070C0"/>
                </a:solidFill>
              </a:rPr>
              <a:t>at MMU was voted "Best Overall Course" by our students in 2012 and 2018. We were also shortlisted in 2011, 2013, 2014 and 2019!</a:t>
            </a:r>
          </a:p>
        </p:txBody>
      </p:sp>
      <p:pic>
        <p:nvPicPr>
          <p:cNvPr id="2050" name="Picture 2" descr="Teaching_Award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88" y="3286473"/>
            <a:ext cx="3888432" cy="22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MU_Sta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5" y="3149733"/>
            <a:ext cx="4203269" cy="24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AutoShape 4" descr="Image result for a-level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6792"/>
            <a:ext cx="2592288" cy="3190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752" y="4958814"/>
            <a:ext cx="4050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Recommendation 8: The Bond Review (2018)</a:t>
            </a:r>
          </a:p>
          <a:p>
            <a:pPr algn="just"/>
            <a:r>
              <a:rPr lang="en-US" sz="1600" dirty="0" smtClean="0"/>
              <a:t>All Mathematics students should have a working knowledge of at least one programming language.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86" y="1556792"/>
            <a:ext cx="2406586" cy="31905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32040" y="4958814"/>
            <a:ext cx="405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The Blackett Review (2018)</a:t>
            </a:r>
          </a:p>
          <a:p>
            <a:pPr algn="just"/>
            <a:r>
              <a:rPr lang="en-US" sz="1600" dirty="0" smtClean="0"/>
              <a:t>“Computational </a:t>
            </a:r>
            <a:r>
              <a:rPr lang="en-US" sz="1600" dirty="0"/>
              <a:t>modelling is essential to our future productivity and competitiveness, for businesses of all sizes and across all sectors of the economy</a:t>
            </a:r>
            <a:r>
              <a:rPr lang="en-US" sz="1600" dirty="0" smtClean="0"/>
              <a:t>.“ (Greg Clark MP)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tse4.mm.bing.net/th?id=OIP.sasAdKXeiVo1B9TEOXixKwAAAA&amp;pid=Api&amp;P=0&amp;w=400&amp;h=1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7537"/>
            <a:ext cx="2273895" cy="10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6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6480720" cy="45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67744" y="5564940"/>
            <a:ext cx="46738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solidFill>
                  <a:schemeClr val="tx2"/>
                </a:solidFill>
              </a:rPr>
              <a:t>Thank you! Are there any questions?</a:t>
            </a:r>
            <a:endParaRPr lang="en-GB" sz="23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51" y="325040"/>
            <a:ext cx="2364450" cy="655688"/>
          </a:xfrm>
          <a:prstGeom prst="rect">
            <a:avLst/>
          </a:prstGeom>
        </p:spPr>
      </p:pic>
      <p:pic>
        <p:nvPicPr>
          <p:cNvPr id="2052" name="Picture 4" descr="Python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5" y="1686689"/>
            <a:ext cx="3288556" cy="13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mathwork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210356"/>
            <a:ext cx="2664296" cy="6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maplesoft 2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98" y="1664458"/>
            <a:ext cx="2141984" cy="97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eogeb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46" y="3466998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525" y="4184430"/>
            <a:ext cx="2091643" cy="1643434"/>
          </a:xfrm>
          <a:prstGeom prst="rect">
            <a:avLst/>
          </a:prstGeom>
        </p:spPr>
      </p:pic>
      <p:pic>
        <p:nvPicPr>
          <p:cNvPr id="2056" name="Picture 8" descr="Image result for autograph 3.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35861"/>
            <a:ext cx="28956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se1.mm.bing.net/th?id=OIP.XIDcWQwnDMe0RMRhiTyzKQAAAA&amp;pid=Api&amp;P=0&amp;w=300&amp;h=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260"/>
            <a:ext cx="1032036" cy="12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0712" y="4203358"/>
            <a:ext cx="1346968" cy="13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6868" y="2636912"/>
            <a:ext cx="856895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August 2014</a:t>
            </a:r>
          </a:p>
          <a:p>
            <a:endParaRPr lang="en-US" sz="2300" b="1" dirty="0" smtClean="0">
              <a:solidFill>
                <a:schemeClr val="tx2"/>
              </a:solidFill>
            </a:endParaRPr>
          </a:p>
          <a:p>
            <a:r>
              <a:rPr lang="en-US" sz="2300" b="1" dirty="0" smtClean="0">
                <a:solidFill>
                  <a:schemeClr val="tx2"/>
                </a:solidFill>
              </a:rPr>
              <a:t>A-levels</a:t>
            </a:r>
            <a:r>
              <a:rPr lang="en-US" sz="2300" b="1" dirty="0">
                <a:solidFill>
                  <a:schemeClr val="tx2"/>
                </a:solidFill>
              </a:rPr>
              <a:t>: </a:t>
            </a:r>
            <a:r>
              <a:rPr lang="en-US" sz="2300" b="1" dirty="0" err="1" smtClean="0">
                <a:solidFill>
                  <a:schemeClr val="tx2"/>
                </a:solidFill>
              </a:rPr>
              <a:t>Maths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>
                <a:solidFill>
                  <a:schemeClr val="tx2"/>
                </a:solidFill>
              </a:rPr>
              <a:t>replaces English as most popular </a:t>
            </a:r>
            <a:r>
              <a:rPr lang="en-US" sz="2300" b="1" dirty="0" smtClean="0">
                <a:solidFill>
                  <a:schemeClr val="tx2"/>
                </a:solidFill>
              </a:rPr>
              <a:t>subject in the UK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endParaRPr lang="en-US" sz="800" b="1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A-Level </a:t>
            </a:r>
            <a:r>
              <a:rPr lang="en-US" sz="2000" dirty="0" err="1" smtClean="0">
                <a:solidFill>
                  <a:srgbClr val="FF0000"/>
                </a:solidFill>
              </a:rPr>
              <a:t>Maths</a:t>
            </a:r>
            <a:r>
              <a:rPr lang="en-US" sz="2000" dirty="0" smtClean="0">
                <a:solidFill>
                  <a:srgbClr val="FF0000"/>
                </a:solidFill>
              </a:rPr>
              <a:t> pupils:           89000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A-Level English pupils:          85300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A-Level Physics pupils:          36700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A-Level Computing pupils:   4200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encrypted-tbn3.gstatic.com/images?q=tbn:ANd9GcQlzx8W8bBEDyRUL04q13U30BGm54KxHkyFMsYpbnDCIL3X3zS0S517AO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53816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a-level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http://www.imeche.org/images/default-source/pe-news-width-454/5186_a48a590523084f965f78d14c341b0d1b_454x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38" y="4196584"/>
            <a:ext cx="3532262" cy="19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4944020" cy="47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1608604"/>
            <a:ext cx="8229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MMU Final Year Undergraduate </a:t>
            </a:r>
          </a:p>
          <a:p>
            <a:r>
              <a:rPr lang="en-US" sz="2300" b="1" dirty="0" smtClean="0">
                <a:solidFill>
                  <a:schemeClr val="tx2"/>
                </a:solidFill>
              </a:rPr>
              <a:t>Approximate Numbers 2016</a:t>
            </a:r>
          </a:p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Accounting &amp; Finance 	420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Business			510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Computing		210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Education 		400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Engineering		200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English			250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Healthcare Science	320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Law			260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Mathematics		90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Marketing		300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Sociology		450</a:t>
            </a:r>
          </a:p>
          <a:p>
            <a:r>
              <a:rPr lang="en-US" sz="2000" i="1" dirty="0" smtClean="0">
                <a:solidFill>
                  <a:srgbClr val="0000FF"/>
                </a:solidFill>
              </a:rPr>
              <a:t>Source: NSS Data</a:t>
            </a:r>
            <a:endParaRPr lang="en-US" sz="2000" i="1" dirty="0">
              <a:solidFill>
                <a:srgbClr val="0000FF"/>
              </a:solidFill>
            </a:endParaRPr>
          </a:p>
        </p:txBody>
      </p:sp>
      <p:pic>
        <p:nvPicPr>
          <p:cNvPr id="3076" name="Picture 4" descr="Image result for i don't like maths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76228"/>
            <a:ext cx="3390822" cy="22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5910" y="5873776"/>
            <a:ext cx="32061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Hold on – yesterday you said x was equal to two!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6084168" y="1685568"/>
            <a:ext cx="268645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solidFill>
                  <a:schemeClr val="tx2"/>
                </a:solidFill>
              </a:rPr>
              <a:t>Approximate Numbers Nationally</a:t>
            </a:r>
          </a:p>
          <a:p>
            <a:r>
              <a:rPr lang="en-US" sz="1300" dirty="0" smtClean="0">
                <a:solidFill>
                  <a:schemeClr val="tx2"/>
                </a:solidFill>
              </a:rPr>
              <a:t>Business</a:t>
            </a:r>
            <a:r>
              <a:rPr lang="en-US" sz="1300" dirty="0">
                <a:solidFill>
                  <a:schemeClr val="tx2"/>
                </a:solidFill>
              </a:rPr>
              <a:t>		192000</a:t>
            </a:r>
          </a:p>
          <a:p>
            <a:r>
              <a:rPr lang="en-US" sz="1300" dirty="0">
                <a:solidFill>
                  <a:schemeClr val="tx2"/>
                </a:solidFill>
              </a:rPr>
              <a:t>Medicine	</a:t>
            </a:r>
            <a:r>
              <a:rPr lang="en-US" sz="1300" dirty="0" smtClean="0">
                <a:solidFill>
                  <a:schemeClr val="tx2"/>
                </a:solidFill>
              </a:rPr>
              <a:t>	190000</a:t>
            </a:r>
            <a:endParaRPr lang="en-US" sz="1300" dirty="0">
              <a:solidFill>
                <a:schemeClr val="tx2"/>
              </a:solidFill>
            </a:endParaRPr>
          </a:p>
          <a:p>
            <a:r>
              <a:rPr lang="en-US" sz="1300" dirty="0">
                <a:solidFill>
                  <a:schemeClr val="tx2"/>
                </a:solidFill>
              </a:rPr>
              <a:t>Biology		145000</a:t>
            </a:r>
          </a:p>
          <a:p>
            <a:r>
              <a:rPr lang="en-US" sz="1300" dirty="0">
                <a:solidFill>
                  <a:schemeClr val="tx2"/>
                </a:solidFill>
              </a:rPr>
              <a:t>Social Studies	130000</a:t>
            </a:r>
          </a:p>
          <a:p>
            <a:r>
              <a:rPr lang="en-US" sz="1300" dirty="0">
                <a:solidFill>
                  <a:schemeClr val="tx2"/>
                </a:solidFill>
              </a:rPr>
              <a:t>Engineering	</a:t>
            </a:r>
            <a:r>
              <a:rPr lang="en-US" sz="1300" dirty="0" smtClean="0">
                <a:solidFill>
                  <a:schemeClr val="tx2"/>
                </a:solidFill>
              </a:rPr>
              <a:t>	99000</a:t>
            </a:r>
            <a:endParaRPr lang="en-US" sz="1300" dirty="0">
              <a:solidFill>
                <a:schemeClr val="tx2"/>
              </a:solidFill>
            </a:endParaRPr>
          </a:p>
          <a:p>
            <a:r>
              <a:rPr lang="en-US" sz="1300" dirty="0">
                <a:solidFill>
                  <a:schemeClr val="tx2"/>
                </a:solidFill>
              </a:rPr>
              <a:t>Languages	</a:t>
            </a:r>
            <a:r>
              <a:rPr lang="en-US" sz="1300" dirty="0" smtClean="0">
                <a:solidFill>
                  <a:schemeClr val="tx2"/>
                </a:solidFill>
              </a:rPr>
              <a:t>	80000</a:t>
            </a:r>
            <a:endParaRPr lang="en-US" sz="1300" dirty="0">
              <a:solidFill>
                <a:schemeClr val="tx2"/>
              </a:solidFill>
            </a:endParaRPr>
          </a:p>
          <a:p>
            <a:r>
              <a:rPr lang="en-US" sz="1300" dirty="0">
                <a:solidFill>
                  <a:schemeClr val="tx2"/>
                </a:solidFill>
              </a:rPr>
              <a:t>Computing	</a:t>
            </a:r>
            <a:r>
              <a:rPr lang="en-US" sz="1300" dirty="0" smtClean="0">
                <a:solidFill>
                  <a:schemeClr val="tx2"/>
                </a:solidFill>
              </a:rPr>
              <a:t>	62000</a:t>
            </a:r>
            <a:endParaRPr lang="en-US" sz="1300" dirty="0">
              <a:solidFill>
                <a:schemeClr val="tx2"/>
              </a:solidFill>
            </a:endParaRPr>
          </a:p>
          <a:p>
            <a:r>
              <a:rPr lang="en-US" sz="1300" dirty="0">
                <a:solidFill>
                  <a:schemeClr val="tx2"/>
                </a:solidFill>
              </a:rPr>
              <a:t>Law		59000</a:t>
            </a:r>
          </a:p>
          <a:p>
            <a:r>
              <a:rPr lang="en-US" sz="1300" dirty="0">
                <a:solidFill>
                  <a:srgbClr val="FF0000"/>
                </a:solidFill>
              </a:rPr>
              <a:t>Mathematics	</a:t>
            </a:r>
            <a:r>
              <a:rPr lang="en-US" sz="1300" dirty="0" smtClean="0">
                <a:solidFill>
                  <a:srgbClr val="FF0000"/>
                </a:solidFill>
              </a:rPr>
              <a:t>	30000</a:t>
            </a:r>
          </a:p>
          <a:p>
            <a:r>
              <a:rPr lang="en-US" sz="1300" i="1" dirty="0" smtClean="0">
                <a:solidFill>
                  <a:srgbClr val="0000FF"/>
                </a:solidFill>
              </a:rPr>
              <a:t>Source: HESA Press Office</a:t>
            </a:r>
            <a:endParaRPr lang="en-US" sz="13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7200" y="1608604"/>
            <a:ext cx="8229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Unfortunate Outcomes of Traditional Mathematics Teaching</a:t>
            </a:r>
          </a:p>
          <a:p>
            <a:endParaRPr lang="en-US" sz="2300" b="1" dirty="0">
              <a:solidFill>
                <a:schemeClr val="tx2"/>
              </a:solidFill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Children see learning mathematics as learning procedures to be memorized.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Children have difficulty solving problems that vary from the </a:t>
            </a:r>
            <a:r>
              <a:rPr lang="en-US" sz="2000" dirty="0" err="1" smtClean="0">
                <a:solidFill>
                  <a:schemeClr val="tx2"/>
                </a:solidFill>
              </a:rPr>
              <a:t>maths</a:t>
            </a:r>
            <a:r>
              <a:rPr lang="en-US" sz="2000" dirty="0" smtClean="0">
                <a:solidFill>
                  <a:schemeClr val="tx2"/>
                </a:solidFill>
              </a:rPr>
              <a:t> they have memorized, or that require a solution path that is previously unknown.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Children can’t see the point and often ask:</a:t>
            </a:r>
          </a:p>
          <a:p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     “Why do I need to know this?”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17032"/>
            <a:ext cx="2880320" cy="2453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80112" y="3717032"/>
            <a:ext cx="20882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7200" y="1614324"/>
            <a:ext cx="653447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Changes to A-Level Mathematics from 2017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57200" y="2204864"/>
            <a:ext cx="5050904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2"/>
                </a:solidFill>
              </a:rPr>
              <a:t>All Exam Boards will cover same content for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A-Level Maths.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The </a:t>
            </a:r>
            <a:r>
              <a:rPr lang="en-GB" sz="2000" dirty="0">
                <a:solidFill>
                  <a:schemeClr val="tx2"/>
                </a:solidFill>
              </a:rPr>
              <a:t>use of technology, in particular mathematical and statistical graphing tools and spreadsheets, must permeate the study of AS and A level </a:t>
            </a:r>
            <a:r>
              <a:rPr lang="en-GB" sz="2000" dirty="0" smtClean="0">
                <a:solidFill>
                  <a:schemeClr val="tx2"/>
                </a:solidFill>
              </a:rPr>
              <a:t>mathematics.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Graphical calculators will be compulsory! </a:t>
            </a:r>
            <a:endParaRPr lang="en-GB" sz="2000" dirty="0">
              <a:solidFill>
                <a:schemeClr val="tx2"/>
              </a:solidFill>
            </a:endParaRPr>
          </a:p>
          <a:p>
            <a:endParaRPr lang="en-US" altLang="en-US" sz="2300" b="1" i="1" dirty="0" smtClean="0">
              <a:solidFill>
                <a:srgbClr val="D2002A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57" y="1633756"/>
            <a:ext cx="23145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36" name="Picture 12" descr="http://ecx.images-amazon.com/images/I/71a5Fej97W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2100430" cy="10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114506" y="5184720"/>
            <a:ext cx="30652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solidFill>
                  <a:schemeClr val="tx2"/>
                </a:solidFill>
              </a:rPr>
              <a:t>Wolfram Alpha would be far cheaper and more fun!</a:t>
            </a:r>
            <a:endParaRPr lang="en-US" altLang="en-US" sz="2000" b="1" i="1" dirty="0" smtClean="0">
              <a:solidFill>
                <a:srgbClr val="D2002A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27" y="1441152"/>
            <a:ext cx="2932107" cy="3512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1" y="1477164"/>
            <a:ext cx="2663443" cy="4725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811" y="1662708"/>
            <a:ext cx="2567117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ext total eclipse </a:t>
            </a:r>
            <a:r>
              <a:rPr lang="en-GB" dirty="0" err="1" smtClean="0"/>
              <a:t>uk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72721" y="1676584"/>
            <a:ext cx="2811447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Solve x^4+5x^3-13x+5=0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27" y="1445300"/>
            <a:ext cx="2570883" cy="47570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81609" y="1628800"/>
            <a:ext cx="2567117" cy="36933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glucose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1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B6AA-04DF-4A7C-BD80-3606EC85A670}" type="datetime3">
              <a:rPr lang="en-GB" smtClean="0"/>
              <a:pPr/>
              <a:t>27 June, 2019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EE79-CD71-480E-8420-1A6E80D01D9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0" y="1975038"/>
            <a:ext cx="4004040" cy="2270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54" y="1975038"/>
            <a:ext cx="3877642" cy="2270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8854" y="4376275"/>
            <a:ext cx="4058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Micro Bit: In September 2015, the BBC was to give ALL Year 7 </a:t>
            </a:r>
            <a:r>
              <a:rPr lang="en-US" sz="2000" dirty="0">
                <a:solidFill>
                  <a:schemeClr val="tx2"/>
                </a:solidFill>
              </a:rPr>
              <a:t>children </a:t>
            </a:r>
            <a:r>
              <a:rPr lang="en-US" sz="2000" dirty="0" smtClean="0">
                <a:solidFill>
                  <a:schemeClr val="tx2"/>
                </a:solidFill>
              </a:rPr>
              <a:t>in the UK mini-computers as part of the </a:t>
            </a:r>
            <a:r>
              <a:rPr lang="en-US" sz="2000" i="1" dirty="0" smtClean="0">
                <a:solidFill>
                  <a:schemeClr val="tx2"/>
                </a:solidFill>
              </a:rPr>
              <a:t>Make it </a:t>
            </a:r>
            <a:r>
              <a:rPr lang="en-US" sz="2000" i="1" dirty="0">
                <a:solidFill>
                  <a:schemeClr val="tx2"/>
                </a:solidFill>
              </a:rPr>
              <a:t>Digital </a:t>
            </a:r>
            <a:r>
              <a:rPr lang="en-US" sz="2000" dirty="0" smtClean="0">
                <a:solidFill>
                  <a:schemeClr val="tx2"/>
                </a:solidFill>
              </a:rPr>
              <a:t>scheme. Actually delivered February 2016!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76275"/>
            <a:ext cx="4058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Raspberry Pi: developed </a:t>
            </a:r>
            <a:r>
              <a:rPr lang="en-US" sz="2000" dirty="0">
                <a:solidFill>
                  <a:schemeClr val="tx2"/>
                </a:solidFill>
              </a:rPr>
              <a:t>in </a:t>
            </a:r>
            <a:r>
              <a:rPr lang="en-US" sz="2000" dirty="0" smtClean="0">
                <a:solidFill>
                  <a:schemeClr val="tx2"/>
                </a:solidFill>
              </a:rPr>
              <a:t>the UK by </a:t>
            </a: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Raspberry Pi Foundation with </a:t>
            </a:r>
            <a:r>
              <a:rPr lang="en-US" sz="2000" dirty="0">
                <a:solidFill>
                  <a:schemeClr val="tx2"/>
                </a:solidFill>
              </a:rPr>
              <a:t>the intention of promoting the teaching of basic </a:t>
            </a:r>
            <a:r>
              <a:rPr lang="en-US" sz="2000" dirty="0" smtClean="0">
                <a:solidFill>
                  <a:schemeClr val="tx2"/>
                </a:solidFill>
              </a:rPr>
              <a:t>Computer Science in </a:t>
            </a:r>
            <a:r>
              <a:rPr lang="en-US" sz="2000" dirty="0">
                <a:solidFill>
                  <a:schemeClr val="tx2"/>
                </a:solidFill>
              </a:rPr>
              <a:t>schools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Contact: </a:t>
            </a:r>
            <a:r>
              <a:rPr lang="en-US" sz="2000" dirty="0" smtClean="0">
                <a:solidFill>
                  <a:schemeClr val="tx2"/>
                </a:solidFill>
              </a:rPr>
              <a:t>Ben Nuttall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514878"/>
            <a:ext cx="641246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solidFill>
                  <a:schemeClr val="tx2"/>
                </a:solidFill>
              </a:rPr>
              <a:t>Using Technology to Teach </a:t>
            </a:r>
            <a:r>
              <a:rPr lang="en-US" sz="2300" b="1" dirty="0">
                <a:solidFill>
                  <a:schemeClr val="tx2"/>
                </a:solidFill>
              </a:rPr>
              <a:t>P</a:t>
            </a:r>
            <a:r>
              <a:rPr lang="en-US" sz="2300" b="1" dirty="0" smtClean="0">
                <a:solidFill>
                  <a:schemeClr val="tx2"/>
                </a:solidFill>
              </a:rPr>
              <a:t>rogramming in Schools</a:t>
            </a:r>
            <a:endParaRPr lang="en-US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U_Hy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Patent_talk</Template>
  <TotalTime>3469</TotalTime>
  <Words>687</Words>
  <Application>Microsoft Office PowerPoint</Application>
  <PresentationFormat>On-screen Show (4:3)</PresentationFormat>
  <Paragraphs>170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MMU_Hypres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Lynch</dc:creator>
  <cp:lastModifiedBy>Matthew Jones</cp:lastModifiedBy>
  <cp:revision>362</cp:revision>
  <dcterms:created xsi:type="dcterms:W3CDTF">2011-11-29T09:34:28Z</dcterms:created>
  <dcterms:modified xsi:type="dcterms:W3CDTF">2019-06-27T13:57:08Z</dcterms:modified>
</cp:coreProperties>
</file>